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26" r:id="rId4"/>
    <p:sldId id="924" r:id="rId5"/>
    <p:sldId id="927" r:id="rId6"/>
    <p:sldId id="928" r:id="rId7"/>
    <p:sldId id="864" r:id="rId8"/>
    <p:sldId id="929" r:id="rId9"/>
    <p:sldId id="931" r:id="rId10"/>
    <p:sldId id="932" r:id="rId11"/>
    <p:sldId id="930" r:id="rId12"/>
    <p:sldId id="933"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Shame of the Cross</a:t>
            </a:r>
          </a:p>
          <a:p>
            <a:pPr algn="ctr"/>
            <a:r>
              <a:rPr lang="en-US" sz="4000" b="1" dirty="0">
                <a:latin typeface="Candara" panose="020E0502030303020204" pitchFamily="34" charset="0"/>
              </a:rPr>
              <a:t>Mark 15:22-32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8,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707886"/>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rPr>
              <a:t>He Himself bore our sins in His body on the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6728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emotional shame of the Cross </a:t>
            </a:r>
            <a:r>
              <a:rPr lang="en-US" sz="3800" b="1" cap="none" baseline="30000" dirty="0">
                <a:solidFill>
                  <a:srgbClr val="00B0F0"/>
                </a:solidFill>
                <a:latin typeface="+mn-lt"/>
              </a:rPr>
              <a:t>(15:27-32)</a:t>
            </a:r>
          </a:p>
        </p:txBody>
      </p:sp>
      <p:sp>
        <p:nvSpPr>
          <p:cNvPr id="2" name="TextBox 1">
            <a:extLst>
              <a:ext uri="{FF2B5EF4-FFF2-40B4-BE49-F238E27FC236}">
                <a16:creationId xmlns:a16="http://schemas.microsoft.com/office/drawing/2014/main" id="{E68ED7EB-A0A5-4EA2-9198-953E26E5D412}"/>
              </a:ext>
            </a:extLst>
          </p:cNvPr>
          <p:cNvSpPr txBox="1"/>
          <p:nvPr/>
        </p:nvSpPr>
        <p:spPr>
          <a:xfrm>
            <a:off x="300682" y="1178060"/>
            <a:ext cx="11590636" cy="2862322"/>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Times New Roman" panose="02020603050405020304" pitchFamily="18" charset="0"/>
              </a:rPr>
              <a:t>Hebrews 12:2</a:t>
            </a:r>
          </a:p>
          <a:p>
            <a:pPr marL="0" marR="0" algn="ctr">
              <a:spcBef>
                <a:spcPts val="0"/>
              </a:spcBef>
              <a:spcAft>
                <a:spcPts val="0"/>
              </a:spcAft>
            </a:pPr>
            <a:r>
              <a:rPr lang="en-US" sz="3600" i="1" dirty="0">
                <a:effectLst/>
                <a:latin typeface="Calibri" panose="020F0502020204030204" pitchFamily="34" charset="0"/>
                <a:ea typeface="Times New Roman" panose="02020603050405020304" pitchFamily="18" charset="0"/>
              </a:rPr>
              <a:t>fixing our eyes on Jesus, the author and perfecter of faith, who for the joy set before Him endured the cross, </a:t>
            </a:r>
          </a:p>
          <a:p>
            <a:pPr marL="0" marR="0" algn="ctr">
              <a:spcBef>
                <a:spcPts val="0"/>
              </a:spcBef>
              <a:spcAft>
                <a:spcPts val="0"/>
              </a:spcAft>
            </a:pPr>
            <a:r>
              <a:rPr lang="en-US" sz="3600" i="1" dirty="0">
                <a:effectLst/>
                <a:latin typeface="Calibri" panose="020F0502020204030204" pitchFamily="34" charset="0"/>
                <a:ea typeface="Times New Roman" panose="02020603050405020304" pitchFamily="18" charset="0"/>
              </a:rPr>
              <a:t>despising the shame, and has sat down </a:t>
            </a:r>
          </a:p>
          <a:p>
            <a:pPr marL="0" marR="0" algn="ctr">
              <a:spcBef>
                <a:spcPts val="0"/>
              </a:spcBef>
              <a:spcAft>
                <a:spcPts val="0"/>
              </a:spcAft>
            </a:pPr>
            <a:r>
              <a:rPr lang="en-US" sz="3600" i="1" dirty="0">
                <a:effectLst/>
                <a:latin typeface="Calibri" panose="020F0502020204030204" pitchFamily="34" charset="0"/>
                <a:ea typeface="Times New Roman" panose="02020603050405020304" pitchFamily="18" charset="0"/>
              </a:rPr>
              <a:t>at the right hand of the throne of God. </a:t>
            </a:r>
          </a:p>
        </p:txBody>
      </p:sp>
    </p:spTree>
    <p:extLst>
      <p:ext uri="{BB962C8B-B14F-4D97-AF65-F5344CB8AC3E}">
        <p14:creationId xmlns:p14="http://schemas.microsoft.com/office/powerpoint/2010/main" val="69707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Shame of the Cross</a:t>
            </a:r>
          </a:p>
          <a:p>
            <a:pPr algn="ctr"/>
            <a:r>
              <a:rPr lang="en-US" sz="4000" b="1" dirty="0">
                <a:latin typeface="Candara" panose="020E0502030303020204" pitchFamily="34" charset="0"/>
              </a:rPr>
              <a:t>Mark 15:22-32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8, 2020</a:t>
            </a:r>
          </a:p>
        </p:txBody>
      </p:sp>
    </p:spTree>
    <p:extLst>
      <p:ext uri="{BB962C8B-B14F-4D97-AF65-F5344CB8AC3E}">
        <p14:creationId xmlns:p14="http://schemas.microsoft.com/office/powerpoint/2010/main" val="70830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15:22-28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22 Then they brought Him to the place Golgotha, which is translated, Place of a Skull. 23 They tried to give Him wine mixed with myrrh; but He did not take it. 24 And they crucified Him, and divided up His garments among themselves, casting lots for them to decide what each man should take. 25 It was the third hour when they crucified Him. 26 The inscription of the charge against Him read, “THE KING OF THE JEWS.” 27 They crucified two robbers with Him, one on His right and one on His left. 28 [And the Scripture was fulfilled which says, “And He was numbered with transgressors.”]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15:29-32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29 Those passing by were hurling abuse at Him, wagging their heads, and saying, “Ha! You who are going to destroy the temple and rebuild it in three days, 30 save Yourself, and come down from the cross!” 31 In the same way the chief priests also, along with the scribes, were mocking Him among themselves and saying, “He saved others; He cannot save Himself. 32 “Let this Christ, the King of Israel, now come down from the cross, so that we may see and believe!” Those who were crucified with Him were also insulting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178060"/>
            <a:ext cx="11590636" cy="2308324"/>
          </a:xfrm>
          <a:prstGeom prst="rect">
            <a:avLst/>
          </a:prstGeom>
          <a:noFill/>
        </p:spPr>
        <p:txBody>
          <a:bodyPr wrap="square" rtlCol="0">
            <a:spAutoFit/>
          </a:bodyPr>
          <a:lstStyle/>
          <a:p>
            <a:pPr marL="0" marR="0" algn="ctr">
              <a:spcBef>
                <a:spcPts val="0"/>
              </a:spcBef>
              <a:spcAft>
                <a:spcPts val="0"/>
              </a:spcAft>
            </a:pPr>
            <a:r>
              <a:rPr lang="en-US" sz="3600" b="1" dirty="0">
                <a:effectLst/>
                <a:latin typeface="Arial" panose="020B0604020202020204" pitchFamily="34" charset="0"/>
                <a:ea typeface="Times New Roman" panose="02020603050405020304" pitchFamily="18" charset="0"/>
              </a:rPr>
              <a:t>Jesus Christ was not the victim of a tragedy that led Him to be cruelly crucified – rather He willingly and purposely allowed Himself to be crucified for the sins of His people.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4015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5:39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You search the Scriptures, [the Old Testament] because you think that in them you have eternal life; it is these that testify about Me…</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226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178060"/>
            <a:ext cx="11590636" cy="769441"/>
          </a:xfrm>
          <a:prstGeom prst="rect">
            <a:avLst/>
          </a:prstGeom>
          <a:noFill/>
        </p:spPr>
        <p:txBody>
          <a:bodyPr wrap="square" rtlCol="0">
            <a:spAutoFit/>
          </a:bodyPr>
          <a:lstStyle/>
          <a:p>
            <a:pPr marL="0" marR="0" algn="ctr">
              <a:spcBef>
                <a:spcPts val="0"/>
              </a:spcBef>
              <a:spcAft>
                <a:spcPts val="0"/>
              </a:spcAft>
            </a:pPr>
            <a:r>
              <a:rPr lang="en-US" sz="4400" i="1" dirty="0">
                <a:effectLst/>
                <a:latin typeface="Calibri" panose="020F0502020204030204" pitchFamily="34" charset="0"/>
                <a:ea typeface="Times New Roman" panose="02020603050405020304" pitchFamily="18" charset="0"/>
              </a:rPr>
              <a:t>Truly this man was the Son of God! </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1019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physical shame of the Cross </a:t>
            </a:r>
            <a:r>
              <a:rPr lang="en-US" sz="3800" b="1" cap="none" baseline="30000" dirty="0">
                <a:solidFill>
                  <a:srgbClr val="00B0F0"/>
                </a:solidFill>
                <a:latin typeface="+mn-lt"/>
              </a:rPr>
              <a:t>(15:22-26)</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32CC2B7-D942-4579-A909-1EBDE0929DC6}"/>
              </a:ext>
            </a:extLst>
          </p:cNvPr>
          <p:cNvSpPr>
            <a:spLocks noGrp="1"/>
          </p:cNvSpPr>
          <p:nvPr>
            <p:ph type="subTitle" idx="1"/>
          </p:nvPr>
        </p:nvSpPr>
        <p:spPr/>
        <p:txBody>
          <a:bodyPr/>
          <a:lstStyle/>
          <a:p>
            <a:endParaRPr lang="en-US"/>
          </a:p>
        </p:txBody>
      </p:sp>
      <p:pic>
        <p:nvPicPr>
          <p:cNvPr id="7" name="Picture 6" descr="Diagram&#10;&#10;Description automatically generated">
            <a:extLst>
              <a:ext uri="{FF2B5EF4-FFF2-40B4-BE49-F238E27FC236}">
                <a16:creationId xmlns:a16="http://schemas.microsoft.com/office/drawing/2014/main" id="{4E375D5A-0E34-4968-A208-A6E6E09F47C5}"/>
              </a:ext>
            </a:extLst>
          </p:cNvPr>
          <p:cNvPicPr>
            <a:picLocks noChangeAspect="1"/>
          </p:cNvPicPr>
          <p:nvPr/>
        </p:nvPicPr>
        <p:blipFill>
          <a:blip r:embed="rId2"/>
          <a:stretch>
            <a:fillRect/>
          </a:stretch>
        </p:blipFill>
        <p:spPr>
          <a:xfrm>
            <a:off x="1154955" y="253919"/>
            <a:ext cx="9718996" cy="62453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5424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physical shame of the Cross </a:t>
            </a:r>
            <a:r>
              <a:rPr lang="en-US" sz="3800" b="1" cap="none" baseline="30000" dirty="0">
                <a:solidFill>
                  <a:srgbClr val="00B0F0"/>
                </a:solidFill>
                <a:latin typeface="+mn-lt"/>
              </a:rPr>
              <a:t>(15:22-26)</a:t>
            </a:r>
          </a:p>
        </p:txBody>
      </p:sp>
    </p:spTree>
    <p:extLst>
      <p:ext uri="{BB962C8B-B14F-4D97-AF65-F5344CB8AC3E}">
        <p14:creationId xmlns:p14="http://schemas.microsoft.com/office/powerpoint/2010/main" val="38659073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8901</TotalTime>
  <Words>459</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179</cp:revision>
  <cp:lastPrinted>2020-05-22T15:03:41Z</cp:lastPrinted>
  <dcterms:created xsi:type="dcterms:W3CDTF">2019-06-22T19:37:39Z</dcterms:created>
  <dcterms:modified xsi:type="dcterms:W3CDTF">2020-11-06T17:13:14Z</dcterms:modified>
</cp:coreProperties>
</file>